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5"/>
  </p:notesMasterIdLst>
  <p:sldIdLst>
    <p:sldId id="298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57" r:id="rId40"/>
    <p:sldId id="299" r:id="rId41"/>
    <p:sldId id="295" r:id="rId42"/>
    <p:sldId id="296" r:id="rId43"/>
    <p:sldId id="297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64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D98F48-2099-234B-A227-98F9AA5B644D}" type="datetimeFigureOut">
              <a:rPr lang="en-US" smtClean="0"/>
              <a:t>4/14/12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25C8B1-1F9F-8449-9A83-8A7F0DA89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6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AA193E-625B-E546-82E4-D841EB43C2A4}" type="slidenum">
              <a:rPr lang="en-US"/>
              <a:pPr/>
              <a:t>2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0E062A-D4D8-D64D-BB22-2547F5486284}" type="slidenum">
              <a:rPr lang="en-US"/>
              <a:pPr/>
              <a:t>11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8109D2-0977-1240-BC42-462DD491ACA4}" type="slidenum">
              <a:rPr lang="en-US"/>
              <a:pPr/>
              <a:t>12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AC1102-EB39-7D49-9744-8A5FD821B7CB}" type="slidenum">
              <a:rPr lang="en-US"/>
              <a:pPr/>
              <a:t>13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F6F128-335E-E947-A2F4-07A982579ADC}" type="slidenum">
              <a:rPr lang="en-US"/>
              <a:pPr/>
              <a:t>14</a:t>
            </a:fld>
            <a:endParaRPr lang="en-US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41CBE7-C06D-EA40-917C-FCC86A9E002C}" type="slidenum">
              <a:rPr lang="en-US"/>
              <a:pPr/>
              <a:t>15</a:t>
            </a:fld>
            <a:endParaRPr 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234B15-66A4-4C43-9A6A-7C3B129842B2}" type="slidenum">
              <a:rPr lang="en-US"/>
              <a:pPr/>
              <a:t>16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04DB44-3F36-1842-BC62-0E54760FD2FA}" type="slidenum">
              <a:rPr lang="en-US"/>
              <a:pPr/>
              <a:t>17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19C71D-2C3E-B340-8C2E-75BCB0F91C85}" type="slidenum">
              <a:rPr lang="en-US"/>
              <a:pPr/>
              <a:t>18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71E8A1-543E-E14D-8BA0-7322D28B3A60}" type="slidenum">
              <a:rPr lang="en-US"/>
              <a:pPr/>
              <a:t>19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97819B-BF3F-B44D-9175-8A09FFA6715E}" type="slidenum">
              <a:rPr lang="en-US"/>
              <a:pPr/>
              <a:t>20</a:t>
            </a:fld>
            <a:endParaRPr 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BED242-ABF7-C84D-A399-805A2CF4BF0B}" type="slidenum">
              <a:rPr lang="en-US"/>
              <a:pPr/>
              <a:t>3</a:t>
            </a:fld>
            <a:endParaRPr lang="en-US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F9AE5B-6E3E-3D40-BDA3-3F9B679537A5}" type="slidenum">
              <a:rPr lang="en-US"/>
              <a:pPr/>
              <a:t>21</a:t>
            </a:fld>
            <a:endParaRPr lang="en-US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2B20A8-553C-1E48-8F9D-CE10D153CF37}" type="slidenum">
              <a:rPr lang="en-US"/>
              <a:pPr/>
              <a:t>22</a:t>
            </a:fld>
            <a:endParaRPr 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96ED95-1716-324E-B98F-587305103086}" type="slidenum">
              <a:rPr lang="en-US"/>
              <a:pPr/>
              <a:t>23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8779E0-893A-4C43-88B6-82675FE97244}" type="slidenum">
              <a:rPr lang="en-US"/>
              <a:pPr/>
              <a:t>24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34E73F-F32D-8347-8C21-762ACF7E5DB5}" type="slidenum">
              <a:rPr lang="en-US"/>
              <a:pPr/>
              <a:t>25</a:t>
            </a:fld>
            <a:endParaRPr lang="en-US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54EDDE-328F-9A43-BCEB-712B3083178E}" type="slidenum">
              <a:rPr lang="en-US"/>
              <a:pPr/>
              <a:t>26</a:t>
            </a:fld>
            <a:endParaRPr lang="en-US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14F27D-5972-7641-966C-ABE640F9A520}" type="slidenum">
              <a:rPr lang="en-US"/>
              <a:pPr/>
              <a:t>27</a:t>
            </a:fld>
            <a:endParaRPr lang="en-US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7FA3DB-9900-084E-9A44-BB75286ED8C5}" type="slidenum">
              <a:rPr lang="en-US"/>
              <a:pPr/>
              <a:t>28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6ABF56-2EAE-854C-AF72-1278778C7071}" type="slidenum">
              <a:rPr lang="en-US"/>
              <a:pPr/>
              <a:t>29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FE0D9C-13AE-9348-A849-B3BEC0D4EC6E}" type="slidenum">
              <a:rPr lang="en-US"/>
              <a:pPr/>
              <a:t>30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FA8EE7-4D87-7B49-A13D-30B43AA63F23}" type="slidenum">
              <a:rPr lang="en-US"/>
              <a:pPr/>
              <a:t>4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F1C10C-6570-0541-95E9-F5DDDBB4E05F}" type="slidenum">
              <a:rPr lang="en-US"/>
              <a:pPr/>
              <a:t>31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6760AF-F917-F840-943D-47CF70397EA7}" type="slidenum">
              <a:rPr lang="en-US"/>
              <a:pPr/>
              <a:t>32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B56EFD-A03A-D647-8B53-15772E1840D7}" type="slidenum">
              <a:rPr lang="en-US"/>
              <a:pPr/>
              <a:t>33</a:t>
            </a:fld>
            <a:endParaRPr lang="en-US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154686-83C9-3B46-9509-C602D098B185}" type="slidenum">
              <a:rPr lang="en-US"/>
              <a:pPr/>
              <a:t>34</a:t>
            </a:fld>
            <a:endParaRPr lang="en-US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862B3D-ABEF-C74F-A116-6C72E0891401}" type="slidenum">
              <a:rPr lang="en-US"/>
              <a:pPr/>
              <a:t>35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ABC910-DFC3-D948-8322-98711E031AC4}" type="slidenum">
              <a:rPr lang="en-US"/>
              <a:pPr/>
              <a:t>36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6C1CBE-C692-C044-B3D6-EB72A8845ED4}" type="slidenum">
              <a:rPr lang="en-US"/>
              <a:pPr/>
              <a:t>37</a:t>
            </a:fld>
            <a:endParaRPr lang="en-US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59BEFA-BF0A-5542-ACE3-FB539DAC3FE7}" type="slidenum">
              <a:rPr lang="en-US"/>
              <a:pPr/>
              <a:t>38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475599-B5C6-8D4E-8CB7-2782A7CE6D42}" type="slidenum">
              <a:rPr lang="en-US"/>
              <a:pPr/>
              <a:t>41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429510-B917-6C4B-8406-ADB25D6D3A40}" type="slidenum">
              <a:rPr lang="en-US"/>
              <a:pPr/>
              <a:t>42</a:t>
            </a:fld>
            <a:endParaRPr 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09040F-169B-1349-9540-F65CF9869E88}" type="slidenum">
              <a:rPr lang="en-US"/>
              <a:pPr/>
              <a:t>5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34168B-88F3-9546-A09A-5668E9EECE98}" type="slidenum">
              <a:rPr lang="en-US"/>
              <a:pPr/>
              <a:t>43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9C0B4B-9A28-CB47-9F35-D82885BDAC71}" type="slidenum">
              <a:rPr lang="en-US"/>
              <a:pPr/>
              <a:t>6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2C33FB-D28D-A540-894D-97183231EBEC}" type="slidenum">
              <a:rPr lang="en-US"/>
              <a:pPr/>
              <a:t>7</a:t>
            </a:fld>
            <a:endParaRPr lang="en-US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A1E07C-44F9-BB47-93EA-6931DFF6C623}" type="slidenum">
              <a:rPr lang="en-US"/>
              <a:pPr/>
              <a:t>8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10D1F1-491F-8A4C-BF15-5A7A338DF609}" type="slidenum">
              <a:rPr lang="en-US"/>
              <a:pPr/>
              <a:t>9</a:t>
            </a:fld>
            <a:endParaRPr lang="en-US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C3498D-3071-F74A-86EB-28D71B0B1C9B}" type="slidenum">
              <a:rPr lang="en-US"/>
              <a:pPr/>
              <a:t>10</a:t>
            </a:fld>
            <a:endParaRPr 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C41F3-1243-0540-902F-57EA740A9080}" type="datetimeFigureOut">
              <a:rPr lang="en-US" smtClean="0"/>
              <a:t>4/14/12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F3B67-7FC5-9F49-ADF0-FDC6968C5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C41F3-1243-0540-902F-57EA740A9080}" type="datetimeFigureOut">
              <a:rPr lang="en-US" smtClean="0"/>
              <a:t>4/14/12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F3B67-7FC5-9F49-ADF0-FDC6968C5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C41F3-1243-0540-902F-57EA740A9080}" type="datetimeFigureOut">
              <a:rPr lang="en-US" smtClean="0"/>
              <a:t>4/14/12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F3B67-7FC5-9F49-ADF0-FDC6968C5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C41F3-1243-0540-902F-57EA740A9080}" type="datetimeFigureOut">
              <a:rPr lang="en-US" smtClean="0"/>
              <a:t>4/14/12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F3B67-7FC5-9F49-ADF0-FDC6968C5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C41F3-1243-0540-902F-57EA740A9080}" type="datetimeFigureOut">
              <a:rPr lang="en-US" smtClean="0"/>
              <a:t>4/14/12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F3B67-7FC5-9F49-ADF0-FDC6968C5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C41F3-1243-0540-902F-57EA740A9080}" type="datetimeFigureOut">
              <a:rPr lang="en-US" smtClean="0"/>
              <a:t>4/14/12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F3B67-7FC5-9F49-ADF0-FDC6968C5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C41F3-1243-0540-902F-57EA740A9080}" type="datetimeFigureOut">
              <a:rPr lang="en-US" smtClean="0"/>
              <a:t>4/14/12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F3B67-7FC5-9F49-ADF0-FDC6968C5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C41F3-1243-0540-902F-57EA740A9080}" type="datetimeFigureOut">
              <a:rPr lang="en-US" smtClean="0"/>
              <a:t>4/14/12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F3B67-7FC5-9F49-ADF0-FDC6968C5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C41F3-1243-0540-902F-57EA740A9080}" type="datetimeFigureOut">
              <a:rPr lang="en-US" smtClean="0"/>
              <a:t>4/14/12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F3B67-7FC5-9F49-ADF0-FDC6968C5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C41F3-1243-0540-902F-57EA740A9080}" type="datetimeFigureOut">
              <a:rPr lang="en-US" smtClean="0"/>
              <a:t>4/14/12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F3B67-7FC5-9F49-ADF0-FDC6968C5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C41F3-1243-0540-902F-57EA740A9080}" type="datetimeFigureOut">
              <a:rPr lang="en-US" smtClean="0"/>
              <a:t>4/14/12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F3B67-7FC5-9F49-ADF0-FDC6968C5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C41F3-1243-0540-902F-57EA740A9080}" type="datetimeFigureOut">
              <a:rPr lang="en-US" smtClean="0"/>
              <a:t>4/14/12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F3B67-7FC5-9F49-ADF0-FDC6968C5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png"/><Relationship Id="rId6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5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13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1660525" y="1279525"/>
            <a:ext cx="5351463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6000">
                <a:latin typeface="Gill Sans MT" charset="0"/>
              </a:rPr>
              <a:t>Color-directions</a:t>
            </a:r>
          </a:p>
          <a:p>
            <a:r>
              <a:rPr lang="en-US" sz="6000">
                <a:latin typeface="Gill Sans MT" charset="0"/>
              </a:rPr>
              <a:t>In Asia and the</a:t>
            </a:r>
          </a:p>
          <a:p>
            <a:r>
              <a:rPr lang="en-US" sz="6000">
                <a:latin typeface="Gill Sans MT" charset="0"/>
              </a:rPr>
              <a:t>Americas</a:t>
            </a:r>
          </a:p>
        </p:txBody>
      </p:sp>
    </p:spTree>
    <p:extLst>
      <p:ext uri="{BB962C8B-B14F-4D97-AF65-F5344CB8AC3E}">
        <p14:creationId xmlns:p14="http://schemas.microsoft.com/office/powerpoint/2010/main" val="1042401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Color directions - As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3733800" cy="307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olor directions - Americ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8" y="990600"/>
            <a:ext cx="4157662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254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Bali - directions (MC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2313"/>
            <a:ext cx="9144000" cy="445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2955925" y="5726113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bg2"/>
                </a:solidFill>
                <a:latin typeface="Times New Roman" charset="0"/>
              </a:rPr>
              <a:t>Miguel Covarrubias: Island of Bali</a:t>
            </a:r>
          </a:p>
        </p:txBody>
      </p:sp>
    </p:spTree>
    <p:extLst>
      <p:ext uri="{BB962C8B-B14F-4D97-AF65-F5344CB8AC3E}">
        <p14:creationId xmlns:p14="http://schemas.microsoft.com/office/powerpoint/2010/main" val="1900681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Chinese cosmos - Gra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629400" cy="627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1889125" y="6434138"/>
            <a:ext cx="30718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Marcel Granet: La Pensee Chinoise (1950)</a:t>
            </a: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1676400" y="4648200"/>
            <a:ext cx="6096000" cy="6096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8061325" y="4681538"/>
            <a:ext cx="714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FF3300"/>
                </a:solidFill>
              </a:rPr>
              <a:t>60-year</a:t>
            </a:r>
          </a:p>
          <a:p>
            <a:r>
              <a:rPr lang="en-US" sz="1200" b="1">
                <a:solidFill>
                  <a:srgbClr val="FF3300"/>
                </a:solidFill>
              </a:rPr>
              <a:t>cycle</a:t>
            </a:r>
          </a:p>
        </p:txBody>
      </p:sp>
    </p:spTree>
    <p:extLst>
      <p:ext uri="{BB962C8B-B14F-4D97-AF65-F5344CB8AC3E}">
        <p14:creationId xmlns:p14="http://schemas.microsoft.com/office/powerpoint/2010/main" val="3484839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Sand Mandala - Dharamsa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152400"/>
            <a:ext cx="6772275" cy="608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1812925" y="6434138"/>
            <a:ext cx="3113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Tibetan Sand Mandala – Dharamsala, India</a:t>
            </a:r>
          </a:p>
        </p:txBody>
      </p:sp>
    </p:spTree>
    <p:extLst>
      <p:ext uri="{BB962C8B-B14F-4D97-AF65-F5344CB8AC3E}">
        <p14:creationId xmlns:p14="http://schemas.microsoft.com/office/powerpoint/2010/main" val="97834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Navajo Sandpain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8" y="77788"/>
            <a:ext cx="5699125" cy="670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313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onalpohual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8839200" cy="55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016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our Texcatlipoc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13" y="304800"/>
            <a:ext cx="5106987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Tezcatlipo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1676400" cy="137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Quetzalcoat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85800"/>
            <a:ext cx="1284288" cy="180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Huitzilopochtl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811713"/>
            <a:ext cx="1600200" cy="152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Xipe Tote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4191000"/>
            <a:ext cx="1373187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295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F-M Pag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"/>
            <a:ext cx="6578600" cy="649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7620000" y="3160713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/>
              <a:t>S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1174750" y="3160713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/>
              <a:t>N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4479925" y="36513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/>
              <a:t>E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4327525" y="6361113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/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2177123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Maya color-direc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388"/>
            <a:ext cx="8229600" cy="64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755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Men out of As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346392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Man Across the Se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762000"/>
            <a:ext cx="3449638" cy="517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1630363" y="6053138"/>
            <a:ext cx="12652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New York, 1947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5981700" y="6053138"/>
            <a:ext cx="10287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Austin, 1971</a:t>
            </a:r>
          </a:p>
        </p:txBody>
      </p:sp>
    </p:spTree>
    <p:extLst>
      <p:ext uri="{BB962C8B-B14F-4D97-AF65-F5344CB8AC3E}">
        <p14:creationId xmlns:p14="http://schemas.microsoft.com/office/powerpoint/2010/main" val="2598094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2346325" y="1889125"/>
            <a:ext cx="4379913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6000">
                <a:latin typeface="Gill Sans MT" charset="0"/>
              </a:rPr>
              <a:t>THE ISLAND</a:t>
            </a:r>
          </a:p>
          <a:p>
            <a:r>
              <a:rPr lang="en-US" sz="6000">
                <a:latin typeface="Gill Sans MT" charset="0"/>
              </a:rPr>
              <a:t>OF</a:t>
            </a:r>
          </a:p>
          <a:p>
            <a:r>
              <a:rPr lang="en-US" sz="6000">
                <a:latin typeface="Gill Sans MT" charset="0"/>
              </a:rPr>
              <a:t>BALI</a:t>
            </a:r>
          </a:p>
        </p:txBody>
      </p:sp>
    </p:spTree>
    <p:extLst>
      <p:ext uri="{BB962C8B-B14F-4D97-AF65-F5344CB8AC3E}">
        <p14:creationId xmlns:p14="http://schemas.microsoft.com/office/powerpoint/2010/main" val="3815224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7" name="Picture 5" descr="Bali map - M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0813"/>
            <a:ext cx="7010400" cy="644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878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Covarrubias - Ba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10600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288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Besakih - leaving temple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25" y="533400"/>
            <a:ext cx="41687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3" name="Picture 5" descr="Calendar priest - Jimbar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3962400" cy="269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6" descr="Calendar priest - Pura Dalem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81400"/>
            <a:ext cx="3657600" cy="264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655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 descr="Tikka Calendar - MD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77724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1" name="Picture 5" descr="Bali - Tikka Calendar (MC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590800"/>
            <a:ext cx="6497638" cy="396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322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7" name="Picture 5" descr="Bali - directions (MC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0263"/>
            <a:ext cx="8458200" cy="412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2659063" y="5705475"/>
            <a:ext cx="32845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1"/>
                </a:solidFill>
                <a:latin typeface="Bodoni MT Black" charset="0"/>
              </a:rPr>
              <a:t>BALI – COLOR DIRECTIONS</a:t>
            </a:r>
          </a:p>
        </p:txBody>
      </p:sp>
    </p:spTree>
    <p:extLst>
      <p:ext uri="{BB962C8B-B14F-4D97-AF65-F5344CB8AC3E}">
        <p14:creationId xmlns:p14="http://schemas.microsoft.com/office/powerpoint/2010/main" val="2427832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Bali 5 x 7 calend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589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42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1600200" y="2286000"/>
            <a:ext cx="595788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5400" b="1">
                <a:latin typeface="Gill Sans MT" charset="0"/>
              </a:rPr>
              <a:t>Bark Paper Books</a:t>
            </a:r>
          </a:p>
        </p:txBody>
      </p:sp>
    </p:spTree>
    <p:extLst>
      <p:ext uri="{BB962C8B-B14F-4D97-AF65-F5344CB8AC3E}">
        <p14:creationId xmlns:p14="http://schemas.microsoft.com/office/powerpoint/2010/main" val="3063788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Screenfo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5562600" cy="329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Dresden Code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90950"/>
            <a:ext cx="46482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6400800" y="1524000"/>
            <a:ext cx="3048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EAEAEA"/>
                </a:solidFill>
                <a:cs typeface="Arial" charset="0"/>
              </a:rPr>
              <a:t>Cambodia</a:t>
            </a: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6400800" y="4495800"/>
            <a:ext cx="274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tx1"/>
                </a:solidFill>
                <a:cs typeface="Arial" charset="0"/>
              </a:rPr>
              <a:t>Yucatan</a:t>
            </a: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6477000" y="4648200"/>
            <a:ext cx="2514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EAEAEA"/>
                </a:solidFill>
                <a:cs typeface="Arial" charset="0"/>
              </a:rPr>
              <a:t>Yucatan</a:t>
            </a:r>
          </a:p>
        </p:txBody>
      </p:sp>
    </p:spTree>
    <p:extLst>
      <p:ext uri="{BB962C8B-B14F-4D97-AF65-F5344CB8AC3E}">
        <p14:creationId xmlns:p14="http://schemas.microsoft.com/office/powerpoint/2010/main" val="178598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Batak book - MMA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4013"/>
            <a:ext cx="8686800" cy="566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127125" y="6183313"/>
            <a:ext cx="1476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/>
              <a:t>Batak, Sumatra</a:t>
            </a:r>
          </a:p>
        </p:txBody>
      </p:sp>
    </p:spTree>
    <p:extLst>
      <p:ext uri="{BB962C8B-B14F-4D97-AF65-F5344CB8AC3E}">
        <p14:creationId xmlns:p14="http://schemas.microsoft.com/office/powerpoint/2010/main" val="3660861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Carter - chicke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4343400" cy="54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7" name="Picture 5" descr="Polynesian chick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600200"/>
            <a:ext cx="183673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8" name="Picture 6" descr="El Arenal chicken bo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828800"/>
            <a:ext cx="4762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5546725" y="4524375"/>
            <a:ext cx="15811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66"/>
                </a:solidFill>
              </a:rPr>
              <a:t>El Arenal, Chile</a:t>
            </a:r>
          </a:p>
          <a:p>
            <a:r>
              <a:rPr lang="en-US">
                <a:solidFill>
                  <a:srgbClr val="FFFF66"/>
                </a:solidFill>
              </a:rPr>
              <a:t>(1321-1404)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286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Tolstoy - club beat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5025"/>
            <a:ext cx="4495800" cy="384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Tolstoy - racquet beat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05000"/>
            <a:ext cx="3868738" cy="350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746125" y="5318125"/>
            <a:ext cx="26908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Paul Tolstoy: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Paper Route</a:t>
            </a:r>
            <a:r>
              <a:rPr lang="ja-JP" altLang="en-US">
                <a:latin typeface="Arial"/>
              </a:rPr>
              <a:t>”</a:t>
            </a:r>
            <a:endParaRPr lang="en-US"/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746125" y="5672138"/>
            <a:ext cx="19827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i="1"/>
              <a:t>Natural History</a:t>
            </a:r>
            <a:r>
              <a:rPr lang="en-US" sz="1200"/>
              <a:t>, June 1991</a:t>
            </a:r>
            <a:endParaRPr lang="en-US" sz="1200" i="1"/>
          </a:p>
        </p:txBody>
      </p:sp>
    </p:spTree>
    <p:extLst>
      <p:ext uri="{BB962C8B-B14F-4D97-AF65-F5344CB8AC3E}">
        <p14:creationId xmlns:p14="http://schemas.microsoft.com/office/powerpoint/2010/main" val="2868262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 descr="Indonesia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8229600" cy="657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6" name="Line 6"/>
          <p:cNvSpPr>
            <a:spLocks noChangeShapeType="1"/>
          </p:cNvSpPr>
          <p:nvPr/>
        </p:nvSpPr>
        <p:spPr bwMode="auto">
          <a:xfrm flipH="1">
            <a:off x="5257800" y="4343400"/>
            <a:ext cx="1143000" cy="457200"/>
          </a:xfrm>
          <a:prstGeom prst="line">
            <a:avLst/>
          </a:prstGeom>
          <a:noFill/>
          <a:ln w="76200">
            <a:solidFill>
              <a:srgbClr val="FFFF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305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Tolstoy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304800"/>
            <a:ext cx="5438775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90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2574925" y="1889125"/>
            <a:ext cx="368458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6000">
                <a:latin typeface="Gill Sans MT" charset="0"/>
              </a:rPr>
              <a:t>Astronomy</a:t>
            </a:r>
          </a:p>
        </p:txBody>
      </p:sp>
    </p:spTree>
    <p:extLst>
      <p:ext uri="{BB962C8B-B14F-4D97-AF65-F5344CB8AC3E}">
        <p14:creationId xmlns:p14="http://schemas.microsoft.com/office/powerpoint/2010/main" val="2441648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Rabbit &amp; Moon - Sahagu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28600"/>
            <a:ext cx="3048000" cy="266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Borgia Moon Godd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581400"/>
            <a:ext cx="3886200" cy="236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1" name="Picture 7" descr="Eclipse shr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4572000" cy="390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3" name="Picture 9" descr="Lunar eclipse Bal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3200400" cy="247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2298700" y="6308725"/>
            <a:ext cx="520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Bali</a:t>
            </a:r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6003925" y="2955925"/>
            <a:ext cx="1697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Aztec (Sahagun)</a:t>
            </a:r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6156325" y="6232525"/>
            <a:ext cx="14128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Borgia Codex</a:t>
            </a:r>
          </a:p>
        </p:txBody>
      </p:sp>
    </p:spTree>
    <p:extLst>
      <p:ext uri="{BB962C8B-B14F-4D97-AF65-F5344CB8AC3E}">
        <p14:creationId xmlns:p14="http://schemas.microsoft.com/office/powerpoint/2010/main" val="3262085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5" name="Picture 5" descr="Han tomb - sta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505200"/>
            <a:ext cx="365760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7" name="Picture 7" descr="Xonecuilli rot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14400"/>
            <a:ext cx="3657600" cy="184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8" name="Picture 8" descr="Calendar Stone - Nutt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2800"/>
            <a:ext cx="5029200" cy="474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1279525" y="5699125"/>
            <a:ext cx="2927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Aztec Calendar Stone (Nuttall)</a:t>
            </a:r>
          </a:p>
        </p:txBody>
      </p:sp>
      <p:sp>
        <p:nvSpPr>
          <p:cNvPr id="46090" name="Text Box 10"/>
          <p:cNvSpPr txBox="1">
            <a:spLocks noChangeArrowheads="1"/>
          </p:cNvSpPr>
          <p:nvPr/>
        </p:nvSpPr>
        <p:spPr bwMode="auto">
          <a:xfrm>
            <a:off x="5927725" y="2955925"/>
            <a:ext cx="2054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Xonecuilli (Sahagun)</a:t>
            </a:r>
          </a:p>
        </p:txBody>
      </p:sp>
      <p:sp>
        <p:nvSpPr>
          <p:cNvPr id="46091" name="Text Box 11"/>
          <p:cNvSpPr txBox="1">
            <a:spLocks noChangeArrowheads="1"/>
          </p:cNvSpPr>
          <p:nvPr/>
        </p:nvSpPr>
        <p:spPr bwMode="auto">
          <a:xfrm>
            <a:off x="5992813" y="5911850"/>
            <a:ext cx="18557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Han Dynasty tomb</a:t>
            </a:r>
          </a:p>
        </p:txBody>
      </p:sp>
    </p:spTree>
    <p:extLst>
      <p:ext uri="{BB962C8B-B14F-4D97-AF65-F5344CB8AC3E}">
        <p14:creationId xmlns:p14="http://schemas.microsoft.com/office/powerpoint/2010/main" val="4059472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7" name="Picture 5" descr="Dr 56 - Eclipse Ta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2881313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914400" y="6335713"/>
            <a:ext cx="1416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FFFF66"/>
                </a:solidFill>
              </a:rPr>
              <a:t>Dresden Codex</a:t>
            </a:r>
          </a:p>
        </p:txBody>
      </p:sp>
      <p:pic>
        <p:nvPicPr>
          <p:cNvPr id="44039" name="Picture 7" descr="Needh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127250"/>
            <a:ext cx="5791200" cy="150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3641725" y="3744913"/>
            <a:ext cx="48371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accent1"/>
                </a:solidFill>
              </a:rPr>
              <a:t>Joseph Needham, </a:t>
            </a:r>
            <a:r>
              <a:rPr lang="en-US" sz="1400" i="1">
                <a:solidFill>
                  <a:schemeClr val="accent1"/>
                </a:solidFill>
              </a:rPr>
              <a:t>Science and Civilization in China</a:t>
            </a:r>
            <a:r>
              <a:rPr lang="en-US" sz="1400">
                <a:solidFill>
                  <a:schemeClr val="accent1"/>
                </a:solidFill>
              </a:rPr>
              <a:t>, 3:407.</a:t>
            </a:r>
          </a:p>
          <a:p>
            <a:r>
              <a:rPr lang="en-US" sz="1400">
                <a:solidFill>
                  <a:schemeClr val="accent1"/>
                </a:solidFill>
              </a:rPr>
              <a:t>1970</a:t>
            </a:r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3641725" y="1127125"/>
            <a:ext cx="2813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Maya and Han eclipse cycles</a:t>
            </a:r>
          </a:p>
        </p:txBody>
      </p:sp>
    </p:spTree>
    <p:extLst>
      <p:ext uri="{BB962C8B-B14F-4D97-AF65-F5344CB8AC3E}">
        <p14:creationId xmlns:p14="http://schemas.microsoft.com/office/powerpoint/2010/main" val="1988878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1889125" y="2041525"/>
            <a:ext cx="50911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6000">
                <a:latin typeface="Gill Sans MT" charset="0"/>
              </a:rPr>
              <a:t>Across the Seas</a:t>
            </a:r>
          </a:p>
        </p:txBody>
      </p:sp>
    </p:spTree>
    <p:extLst>
      <p:ext uri="{BB962C8B-B14F-4D97-AF65-F5344CB8AC3E}">
        <p14:creationId xmlns:p14="http://schemas.microsoft.com/office/powerpoint/2010/main" val="3520129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Borobudur &amp; volcano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51816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3" name="Picture 5" descr="Borobudur - ship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657350"/>
            <a:ext cx="381000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2041525" y="5318125"/>
            <a:ext cx="3136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Borobudur, Java. 8</a:t>
            </a:r>
            <a:r>
              <a:rPr lang="en-US" baseline="30000"/>
              <a:t>th</a:t>
            </a:r>
            <a:r>
              <a:rPr lang="en-US"/>
              <a:t> century AD.</a:t>
            </a:r>
          </a:p>
        </p:txBody>
      </p:sp>
    </p:spTree>
    <p:extLst>
      <p:ext uri="{BB962C8B-B14F-4D97-AF65-F5344CB8AC3E}">
        <p14:creationId xmlns:p14="http://schemas.microsoft.com/office/powerpoint/2010/main" val="2991243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dianOce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67" y="0"/>
            <a:ext cx="88451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17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 descr="Van Serti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4525963" cy="604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9" name="Picture 5" descr="Fair Gods et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81000"/>
            <a:ext cx="4052887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501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rneo-Madagascar routesjp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0" y="-1"/>
            <a:ext cx="8964821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16591" y="6512792"/>
            <a:ext cx="1601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Jesperson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 2000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13185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2" name="Picture 6" descr="Pacific Ocean curr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863"/>
            <a:ext cx="7696200" cy="670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3" name="Picture 7" descr="Durer - Spanish galle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657600"/>
            <a:ext cx="2011363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4" name="Picture 8" descr="Durer - Spanish galle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10000"/>
            <a:ext cx="2011363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55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Amerasia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4306888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0" name="Picture 6" descr="Bering 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452813"/>
            <a:ext cx="4038600" cy="233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1" name="Picture 7" descr="Bering Stra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1000"/>
            <a:ext cx="3962400" cy="259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48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4" descr="Hoo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28702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1143000" y="4648200"/>
            <a:ext cx="18446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Earnest A. Hooton</a:t>
            </a:r>
          </a:p>
          <a:p>
            <a:r>
              <a:rPr lang="en-US"/>
              <a:t>(1887-1954) </a:t>
            </a:r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3794125" y="1660525"/>
            <a:ext cx="5146675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>
                <a:latin typeface="Arial"/>
              </a:rPr>
              <a:t>“</a:t>
            </a:r>
            <a:r>
              <a:rPr lang="en-US"/>
              <a:t>I stand firmly with Gladwin in rejecting the supposition</a:t>
            </a:r>
          </a:p>
          <a:p>
            <a:r>
              <a:rPr lang="en-US"/>
              <a:t>that these various Asiatic invaders brought with them</a:t>
            </a:r>
          </a:p>
          <a:p>
            <a:r>
              <a:rPr lang="en-US"/>
              <a:t>to the New World nothing but a repressed desire to </a:t>
            </a:r>
          </a:p>
          <a:p>
            <a:r>
              <a:rPr lang="en-US"/>
              <a:t>indulge in independent invention, that they came with</a:t>
            </a:r>
          </a:p>
          <a:p>
            <a:r>
              <a:rPr lang="en-US"/>
              <a:t>culturally empty hands, but brains stuffed full of patents</a:t>
            </a:r>
          </a:p>
          <a:p>
            <a:r>
              <a:rPr lang="en-US"/>
              <a:t>to be filed only after arrival</a:t>
            </a:r>
          </a:p>
        </p:txBody>
      </p:sp>
      <p:sp>
        <p:nvSpPr>
          <p:cNvPr id="91143" name="Text Box 7"/>
          <p:cNvSpPr txBox="1">
            <a:spLocks noChangeArrowheads="1"/>
          </p:cNvSpPr>
          <p:nvPr/>
        </p:nvSpPr>
        <p:spPr bwMode="auto">
          <a:xfrm>
            <a:off x="3835400" y="3336925"/>
            <a:ext cx="48514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I have no use at all for the anthropological </a:t>
            </a:r>
          </a:p>
          <a:p>
            <a:r>
              <a:rPr lang="en-US"/>
              <a:t>isolationists who are determined to maintain the</a:t>
            </a:r>
          </a:p>
          <a:p>
            <a:r>
              <a:rPr lang="en-US"/>
              <a:t>incredible dogma that there was no diffusion of </a:t>
            </a:r>
          </a:p>
          <a:p>
            <a:r>
              <a:rPr lang="en-US"/>
              <a:t>inventions and ideas from the Old World to the new,</a:t>
            </a:r>
          </a:p>
          <a:p>
            <a:r>
              <a:rPr lang="en-US"/>
              <a:t>but only of naked human animals.</a:t>
            </a:r>
            <a:r>
              <a:rPr lang="ja-JP" altLang="en-US">
                <a:latin typeface="Arial"/>
              </a:rPr>
              <a:t>”</a:t>
            </a:r>
            <a:endParaRPr lang="en-US"/>
          </a:p>
        </p:txBody>
      </p:sp>
      <p:sp>
        <p:nvSpPr>
          <p:cNvPr id="91144" name="Text Box 8"/>
          <p:cNvSpPr txBox="1">
            <a:spLocks noChangeArrowheads="1"/>
          </p:cNvSpPr>
          <p:nvPr/>
        </p:nvSpPr>
        <p:spPr bwMode="auto">
          <a:xfrm>
            <a:off x="3794125" y="4708525"/>
            <a:ext cx="3946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(Foreword to Gladwin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Men out of Asia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14351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SAA 19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304800"/>
            <a:ext cx="4271962" cy="599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Ekholm pap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04800"/>
            <a:ext cx="3922713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5622925" y="6129338"/>
            <a:ext cx="141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Gordon F. Ekholm</a:t>
            </a:r>
          </a:p>
          <a:p>
            <a:r>
              <a:rPr lang="en-US" sz="1200"/>
              <a:t>(1909-1987)</a:t>
            </a:r>
          </a:p>
        </p:txBody>
      </p:sp>
    </p:spTree>
    <p:extLst>
      <p:ext uri="{BB962C8B-B14F-4D97-AF65-F5344CB8AC3E}">
        <p14:creationId xmlns:p14="http://schemas.microsoft.com/office/powerpoint/2010/main" val="4087941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Tikal Temple 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00200"/>
            <a:ext cx="326072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Baksei Chamkr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08075"/>
            <a:ext cx="4873625" cy="369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457200" y="5013325"/>
            <a:ext cx="3810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1"/>
                </a:solidFill>
                <a:cs typeface="Arial" charset="0"/>
              </a:rPr>
              <a:t>Baksei Chamkrong, Angkor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5791200" y="746125"/>
            <a:ext cx="297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CC66"/>
                </a:solidFill>
                <a:cs typeface="Arial" charset="0"/>
              </a:rPr>
              <a:t>Temple I, Tikal</a:t>
            </a:r>
          </a:p>
        </p:txBody>
      </p:sp>
    </p:spTree>
    <p:extLst>
      <p:ext uri="{BB962C8B-B14F-4D97-AF65-F5344CB8AC3E}">
        <p14:creationId xmlns:p14="http://schemas.microsoft.com/office/powerpoint/2010/main" val="1372936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Angkor Wat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5100"/>
            <a:ext cx="8763000" cy="615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1279525" y="6384925"/>
            <a:ext cx="14128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ANKOR WAT</a:t>
            </a:r>
          </a:p>
        </p:txBody>
      </p:sp>
    </p:spTree>
    <p:extLst>
      <p:ext uri="{BB962C8B-B14F-4D97-AF65-F5344CB8AC3E}">
        <p14:creationId xmlns:p14="http://schemas.microsoft.com/office/powerpoint/2010/main" val="2025408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SE Asia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2088"/>
            <a:ext cx="77724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3641725" y="3389313"/>
            <a:ext cx="1060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Thailand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965325" y="1408113"/>
            <a:ext cx="1136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Myanmar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5318125" y="4379913"/>
            <a:ext cx="1225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Cambodia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4425950" y="1919288"/>
            <a:ext cx="67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Laos</a:t>
            </a: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6689725" y="3998913"/>
            <a:ext cx="102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Vietnam</a:t>
            </a: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4784725" y="265113"/>
            <a:ext cx="781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China</a:t>
            </a:r>
          </a:p>
        </p:txBody>
      </p:sp>
    </p:spTree>
    <p:extLst>
      <p:ext uri="{BB962C8B-B14F-4D97-AF65-F5344CB8AC3E}">
        <p14:creationId xmlns:p14="http://schemas.microsoft.com/office/powerpoint/2010/main" val="459279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Nuttall title p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533400"/>
            <a:ext cx="3717925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5" name="Picture 5" descr="Zelia Nutt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" y="533400"/>
            <a:ext cx="333057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1050925" y="5470525"/>
            <a:ext cx="24177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Zelia Nuttall (1857-1933)</a:t>
            </a:r>
          </a:p>
        </p:txBody>
      </p:sp>
    </p:spTree>
    <p:extLst>
      <p:ext uri="{BB962C8B-B14F-4D97-AF65-F5344CB8AC3E}">
        <p14:creationId xmlns:p14="http://schemas.microsoft.com/office/powerpoint/2010/main" val="1197256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</TotalTime>
  <Words>326</Words>
  <Application>Microsoft Macintosh PowerPoint</Application>
  <PresentationFormat>On-screen Show (4:3)</PresentationFormat>
  <Paragraphs>107</Paragraphs>
  <Slides>43</Slides>
  <Notes>40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Coe</dc:creator>
  <cp:lastModifiedBy>Michael Coe</cp:lastModifiedBy>
  <cp:revision>16</cp:revision>
  <dcterms:created xsi:type="dcterms:W3CDTF">2011-11-01T14:48:01Z</dcterms:created>
  <dcterms:modified xsi:type="dcterms:W3CDTF">2012-04-14T18:50:44Z</dcterms:modified>
</cp:coreProperties>
</file>